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59" r:id="rId6"/>
    <p:sldId id="281" r:id="rId7"/>
    <p:sldId id="262" r:id="rId8"/>
    <p:sldId id="263" r:id="rId9"/>
    <p:sldId id="279" r:id="rId10"/>
    <p:sldId id="282" r:id="rId11"/>
    <p:sldId id="284" r:id="rId12"/>
    <p:sldId id="285" r:id="rId13"/>
    <p:sldId id="283" r:id="rId14"/>
    <p:sldId id="260" r:id="rId15"/>
    <p:sldId id="276" r:id="rId16"/>
    <p:sldId id="277" r:id="rId17"/>
    <p:sldId id="278" r:id="rId18"/>
    <p:sldId id="286" r:id="rId19"/>
    <p:sldId id="275" r:id="rId20"/>
  </p:sldIdLst>
  <p:sldSz cx="12192000" cy="6858000"/>
  <p:notesSz cx="6858000" cy="12192000"/>
  <p:embeddedFontLst>
    <p:embeddedFont>
      <p:font typeface="MiSans" panose="00000500000000000000" pitchFamily="34" charset="-122"/>
      <p:regular r:id="rId24"/>
    </p:embeddedFont>
    <p:embeddedFont>
      <p:font typeface="MiSans" panose="00000500000000000000" pitchFamily="34" charset="-120"/>
      <p:regular r:id="rId25"/>
    </p:embeddedFont>
    <p:embeddedFont>
      <p:font typeface="Noto Sans SC" panose="020B0200000000000000" pitchFamily="34" charset="-122"/>
      <p:regular r:id="rId26"/>
    </p:embeddedFont>
    <p:embeddedFont>
      <p:font typeface="Noto Sans SC" panose="020B0200000000000000" pitchFamily="34" charset="-120"/>
      <p:regular r:id="rId27"/>
    </p:embeddedFont>
    <p:embeddedFont>
      <p:font typeface="黑体" panose="02010609060101010101" charset="-122"/>
      <p:regular r:id="rId28"/>
    </p:embeddedFont>
    <p:embeddedFont>
      <p:font typeface="Calibri" panose="020F0502020204030204" charset="0"/>
      <p:regular r:id="rId29"/>
      <p:bold r:id="rId30"/>
      <p:italic r:id="rId31"/>
      <p:boldItalic r:id="rId32"/>
    </p:embeddedFont>
    <p:embeddedFont>
      <p:font typeface="等线" panose="02010600030101010101" charset="-122"/>
      <p:regular r:id="rId3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69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font" Target="fonts/font10.fntdata"/><Relationship Id="rId32" Type="http://schemas.openxmlformats.org/officeDocument/2006/relationships/font" Target="fonts/font9.fntdata"/><Relationship Id="rId31" Type="http://schemas.openxmlformats.org/officeDocument/2006/relationships/font" Target="fonts/font8.fntdata"/><Relationship Id="rId30" Type="http://schemas.openxmlformats.org/officeDocument/2006/relationships/font" Target="fonts/font7.fntdata"/><Relationship Id="rId3" Type="http://schemas.openxmlformats.org/officeDocument/2006/relationships/slide" Target="slides/slide1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6:35:25-d3jn7j8s8jdo4os5dj40.jpg"/>
          <p:cNvPicPr>
            <a:picLocks noChangeAspect="1"/>
          </p:cNvPicPr>
          <p:nvPr/>
        </p:nvPicPr>
        <p:blipFill>
          <a:blip r:embed="rId2"/>
          <a:srcRect t="83" b="8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626745" y="6134418"/>
            <a:ext cx="4345305" cy="22098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4" name="Text 10"/>
          <p:cNvSpPr/>
          <p:nvPr/>
        </p:nvSpPr>
        <p:spPr>
          <a:xfrm>
            <a:off x="824865" y="2593340"/>
            <a:ext cx="11078210" cy="12471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00000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ESBMC：软件验证的技术演进与实践</a:t>
            </a:r>
            <a:endParaRPr lang="en-US" sz="1600" dirty="0"/>
          </a:p>
        </p:txBody>
      </p:sp>
      <p:pic>
        <p:nvPicPr>
          <p:cNvPr id="16" name="Image 3" descr="https://kimi-img.moonshot.cn/pub/slides/slides_tmpl/image/25-10-09-16:35:24-d3jn7j0s8jdo4os5div0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772795" y="534035"/>
            <a:ext cx="762000" cy="76200"/>
          </a:xfrm>
          <a:prstGeom prst="rect">
            <a:avLst/>
          </a:prstGeom>
        </p:spPr>
      </p:pic>
      <p:pic>
        <p:nvPicPr>
          <p:cNvPr id="17" name="Image 4" descr="https://kimi-img.moonshot.cn/pub/slides/slides_tmpl/image/25-10-09-16:35:24-d3jn7j0s8jdo4os5div0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772795" y="664845"/>
            <a:ext cx="762000" cy="762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6977380" y="4461510"/>
            <a:ext cx="4404360" cy="10972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汇报人：严宇翔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袁挺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王子姗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郑涵月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时间：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2025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11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18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58750" y="8890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" name="文本框 1"/>
          <p:cNvSpPr txBox="1"/>
          <p:nvPr/>
        </p:nvSpPr>
        <p:spPr>
          <a:xfrm>
            <a:off x="3059722" y="482321"/>
            <a:ext cx="4938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/>
              <a:t>符号执行引擎</a:t>
            </a:r>
            <a:endParaRPr lang="zh-CN" altLang="en-US" sz="32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306475" y="1117600"/>
            <a:ext cx="104251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路径探索（状态空间搜索）</a:t>
            </a:r>
            <a:r>
              <a:rPr lang="zh-CN" altLang="en-US" dirty="0"/>
              <a:t>：在符号执行中，程序的每个条件分支都会产生两条可能的执行路径。路径探索就是决定以什么顺序探索这些路径的策略。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深度优先搜索 </a:t>
            </a:r>
            <a:r>
              <a:rPr lang="en-US" altLang="zh-CN" b="1" dirty="0"/>
              <a:t>(DFS)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广度优先搜索 </a:t>
            </a:r>
            <a:r>
              <a:rPr lang="en-US" altLang="zh-CN" b="1" dirty="0"/>
              <a:t>(BFS)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启发式探索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/>
          </a:p>
          <a:p>
            <a:r>
              <a:rPr lang="zh-CN" altLang="en-US" b="1" dirty="0"/>
              <a:t>约束收集</a:t>
            </a:r>
            <a:r>
              <a:rPr lang="zh-CN" altLang="en-US" dirty="0"/>
              <a:t> ：累积路径条件，更新符号表达式</a:t>
            </a:r>
            <a:endParaRPr lang="en-US" altLang="zh-CN" b="1" dirty="0"/>
          </a:p>
          <a:p>
            <a:endParaRPr lang="zh-CN" altLang="en-US" b="1" dirty="0"/>
          </a:p>
          <a:p>
            <a:r>
              <a:rPr lang="zh-CN" altLang="en-US" b="1" dirty="0"/>
              <a:t> 优化处理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不可行路径剪枝</a:t>
            </a:r>
            <a:r>
              <a:rPr lang="zh-CN" altLang="en-US" dirty="0"/>
              <a:t>：通过</a:t>
            </a:r>
            <a:r>
              <a:rPr lang="en-US" altLang="zh-CN" dirty="0"/>
              <a:t>SMT</a:t>
            </a:r>
            <a:r>
              <a:rPr lang="zh-CN" altLang="en-US" dirty="0"/>
              <a:t>求解器提前判断路径不可满足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等价路径合并</a:t>
            </a:r>
            <a:r>
              <a:rPr lang="zh-CN" altLang="en-US" dirty="0"/>
              <a:t>：识别具有相同效果的路径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有界模型检查</a:t>
            </a:r>
            <a:r>
              <a:rPr lang="zh-CN" altLang="en-US" dirty="0"/>
              <a:t>：设置循环展开界限，递归深度界限等，减小状态空间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并行化：</a:t>
            </a:r>
            <a:r>
              <a:rPr lang="zh-CN" altLang="en-US" dirty="0"/>
              <a:t>多个线程同时搜索</a:t>
            </a:r>
            <a:endParaRPr lang="zh-CN" altLang="en-US" dirty="0"/>
          </a:p>
          <a:p>
            <a:endParaRPr lang="en-US" altLang="zh-CN" b="1" dirty="0"/>
          </a:p>
          <a:p>
            <a:r>
              <a:rPr lang="zh-CN" altLang="en-US" b="1" dirty="0"/>
              <a:t>好处：显著减少执行时间，求解器调用次数减少，能处理更大规模程序发现更深层的错误</a:t>
            </a:r>
            <a:endParaRPr lang="zh-CN" altLang="en-US" b="1" dirty="0"/>
          </a:p>
          <a:p>
            <a:endParaRPr lang="zh-CN" altLang="en-US" b="1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092680" y="2351035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文本框 5"/>
          <p:cNvSpPr txBox="1"/>
          <p:nvPr/>
        </p:nvSpPr>
        <p:spPr>
          <a:xfrm>
            <a:off x="410800" y="1261067"/>
            <a:ext cx="102655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SMT</a:t>
            </a:r>
            <a:r>
              <a:rPr lang="zh-CN" altLang="en-US" b="1" dirty="0"/>
              <a:t>编码的核心对象：</a:t>
            </a:r>
            <a:endParaRPr lang="en-US" altLang="zh-CN" b="1" dirty="0"/>
          </a:p>
          <a:p>
            <a:r>
              <a:rPr lang="en-US" altLang="zh-CN" dirty="0"/>
              <a:t>1.</a:t>
            </a:r>
            <a:r>
              <a:rPr lang="zh-CN" altLang="en-US" dirty="0"/>
              <a:t>路径条件 </a:t>
            </a:r>
            <a:r>
              <a:rPr lang="en-US" altLang="zh-CN" dirty="0"/>
              <a:t>(Path Conditions)</a:t>
            </a:r>
            <a:r>
              <a:rPr lang="zh-CN" altLang="en-US" dirty="0"/>
              <a:t>：编码到达程序某个点所需满足的所有条件的合取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程序语义 ：</a:t>
            </a:r>
            <a:r>
              <a:rPr lang="en-US" altLang="zh-CN" dirty="0"/>
              <a:t> </a:t>
            </a:r>
            <a:r>
              <a:rPr lang="zh-CN" altLang="en-US" dirty="0"/>
              <a:t>例如</a:t>
            </a:r>
            <a:r>
              <a:rPr lang="en-US" altLang="zh-CN" dirty="0"/>
              <a:t>z = x + y * 2</a:t>
            </a:r>
            <a:r>
              <a:rPr lang="zh-CN" altLang="en-US" dirty="0"/>
              <a:t>编码为</a:t>
            </a:r>
            <a:r>
              <a:rPr lang="en-US" altLang="zh-CN" dirty="0"/>
              <a:t>(assert (= z (</a:t>
            </a:r>
            <a:r>
              <a:rPr lang="en-US" altLang="zh-CN" dirty="0" err="1"/>
              <a:t>bvadd</a:t>
            </a:r>
            <a:r>
              <a:rPr lang="en-US" altLang="zh-CN" dirty="0"/>
              <a:t> x (</a:t>
            </a:r>
            <a:r>
              <a:rPr lang="en-US" altLang="zh-CN" dirty="0" err="1"/>
              <a:t>bvmul</a:t>
            </a:r>
            <a:r>
              <a:rPr lang="en-US" altLang="zh-CN" dirty="0"/>
              <a:t> y (_ bv2 32)))))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当前性质的否定：对否定进行编码是为了找反例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87345" y="3155181"/>
            <a:ext cx="600389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验证条件公式：</a:t>
            </a:r>
            <a:endParaRPr lang="en-US" altLang="zh-CN" b="1" dirty="0"/>
          </a:p>
          <a:p>
            <a:endParaRPr lang="zh-CN" altLang="en-US" b="1" dirty="0"/>
          </a:p>
          <a:p>
            <a:r>
              <a:rPr lang="en-US" altLang="zh-CN" dirty="0"/>
              <a:t>VC = </a:t>
            </a:r>
            <a:r>
              <a:rPr lang="zh-CN" altLang="en-US" dirty="0"/>
              <a:t>路径条件 ∧ 程序语义 ∧ </a:t>
            </a:r>
            <a:r>
              <a:rPr lang="en-US" altLang="zh-CN" dirty="0"/>
              <a:t>¬</a:t>
            </a:r>
            <a:r>
              <a:rPr lang="zh-CN" altLang="en-US" dirty="0"/>
              <a:t>性质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如果 </a:t>
            </a:r>
            <a:r>
              <a:rPr lang="en-US" altLang="zh-CN" dirty="0"/>
              <a:t>VC </a:t>
            </a:r>
            <a:r>
              <a:rPr lang="zh-CN" altLang="en-US" dirty="0"/>
              <a:t>是 </a:t>
            </a:r>
            <a:r>
              <a:rPr lang="en-US" altLang="zh-CN" dirty="0"/>
              <a:t>SAT</a:t>
            </a:r>
            <a:r>
              <a:rPr lang="zh-CN" altLang="en-US" dirty="0"/>
              <a:t>（可满足）：找到了违反性质的输入（</a:t>
            </a:r>
            <a:r>
              <a:rPr lang="en-US" altLang="zh-CN" dirty="0"/>
              <a:t>bug</a:t>
            </a:r>
            <a:r>
              <a:rPr lang="zh-CN" altLang="en-US" dirty="0"/>
              <a:t>！）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如果 </a:t>
            </a:r>
            <a:r>
              <a:rPr lang="en-US" altLang="zh-CN" dirty="0"/>
              <a:t>VC </a:t>
            </a:r>
            <a:r>
              <a:rPr lang="zh-CN" altLang="en-US" dirty="0"/>
              <a:t>是 </a:t>
            </a:r>
            <a:r>
              <a:rPr lang="en-US" altLang="zh-CN" dirty="0"/>
              <a:t>UNSAT</a:t>
            </a:r>
            <a:r>
              <a:rPr lang="zh-CN" altLang="en-US" dirty="0"/>
              <a:t>（不可满足）：该路径上性质总是成立（安全！）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6984" y="2458871"/>
            <a:ext cx="4556928" cy="439912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163098" y="361616"/>
            <a:ext cx="79834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altLang="zh-CN" sz="3200" b="1" dirty="0"/>
              <a:t>SMT</a:t>
            </a:r>
            <a:r>
              <a:rPr lang="zh-CN" altLang="en-US" sz="3200" b="1" dirty="0"/>
              <a:t>编码与验证条件</a:t>
            </a:r>
            <a:endParaRPr lang="zh-CN" altLang="en-US" sz="32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487345" y="5573054"/>
            <a:ext cx="5817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调用</a:t>
            </a:r>
            <a:r>
              <a:rPr lang="en-US" altLang="zh-CN" b="1" dirty="0"/>
              <a:t>SMT</a:t>
            </a:r>
            <a:r>
              <a:rPr lang="zh-CN" altLang="en-US" b="1" dirty="0"/>
              <a:t>求解器</a:t>
            </a:r>
            <a:r>
              <a:rPr lang="en-US" altLang="zh-CN" b="1" dirty="0"/>
              <a:t>:</a:t>
            </a:r>
            <a:r>
              <a:rPr lang="zh-CN" altLang="en-US" dirty="0"/>
              <a:t>将验证条件公式导入求解器求解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58750" y="8890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" name="文本框 1"/>
          <p:cNvSpPr txBox="1"/>
          <p:nvPr/>
        </p:nvSpPr>
        <p:spPr>
          <a:xfrm>
            <a:off x="1403985" y="412750"/>
            <a:ext cx="8444865" cy="6026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3200" dirty="0">
                <a:latin typeface="黑体" panose="02010609060101010101" charset="-122"/>
                <a:ea typeface="黑体" panose="02010609060101010101" charset="-122"/>
              </a:rPr>
              <a:t>头文件包含模块</a:t>
            </a:r>
            <a:endParaRPr lang="zh-CN" altLang="en-US" sz="3200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4" name="图片 3" descr="头文件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1851025"/>
            <a:ext cx="3378200" cy="29146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6250" y="1149350"/>
            <a:ext cx="3435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系统相关头文件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940300" y="1168400"/>
            <a:ext cx="3422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ESBMC</a:t>
            </a:r>
            <a:r>
              <a:rPr lang="zh-CN" altLang="en-US"/>
              <a:t>核心模块头文件</a:t>
            </a:r>
            <a:endParaRPr lang="zh-CN" altLang="en-US"/>
          </a:p>
        </p:txBody>
      </p:sp>
      <p:pic>
        <p:nvPicPr>
          <p:cNvPr id="8" name="图片 7" descr="ESBMC核心模块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572260"/>
            <a:ext cx="5168900" cy="14662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397500" y="3079115"/>
            <a:ext cx="3028950" cy="3625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/>
              <a:t>GOTO</a:t>
            </a:r>
            <a:r>
              <a:rPr lang="zh-CN" altLang="en-US"/>
              <a:t>程序处理模块</a:t>
            </a:r>
            <a:endParaRPr lang="zh-CN" altLang="en-US"/>
          </a:p>
        </p:txBody>
      </p:sp>
      <p:pic>
        <p:nvPicPr>
          <p:cNvPr id="10" name="图片 9" descr="GOT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825" y="3441700"/>
            <a:ext cx="6191250" cy="160655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378450" y="5048250"/>
            <a:ext cx="3829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指针分析和值集分析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825" y="5543550"/>
            <a:ext cx="6054725" cy="8661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58750" y="8890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文本框 5"/>
          <p:cNvSpPr txBox="1"/>
          <p:nvPr/>
        </p:nvSpPr>
        <p:spPr>
          <a:xfrm>
            <a:off x="318135" y="412750"/>
            <a:ext cx="4895850" cy="4762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3200">
                <a:latin typeface="黑体" panose="02010609060101010101" charset="-122"/>
                <a:ea typeface="黑体" panose="02010609060101010101" charset="-122"/>
              </a:rPr>
              <a:t>信号处理模块</a:t>
            </a:r>
            <a:endParaRPr lang="zh-CN" altLang="en-US" sz="32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71500" y="1073150"/>
            <a:ext cx="2838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超时处理</a:t>
            </a:r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00" y="1525270"/>
            <a:ext cx="4145280" cy="126746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429385" y="3060700"/>
            <a:ext cx="1581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段错误处理</a:t>
            </a:r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3696970"/>
            <a:ext cx="4512310" cy="230314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160135" y="539750"/>
            <a:ext cx="4895850" cy="4762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3200">
                <a:latin typeface="黑体" panose="02010609060101010101" charset="-122"/>
                <a:ea typeface="黑体" panose="02010609060101010101" charset="-122"/>
              </a:rPr>
              <a:t>配置解析模块</a:t>
            </a:r>
            <a:endParaRPr lang="zh-CN" altLang="en-US" sz="320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300" y="1849120"/>
            <a:ext cx="3918585" cy="113538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480" y="4241800"/>
            <a:ext cx="4848225" cy="1514475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285750" y="10160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文本框 21"/>
          <p:cNvSpPr txBox="1"/>
          <p:nvPr/>
        </p:nvSpPr>
        <p:spPr>
          <a:xfrm>
            <a:off x="7054850" y="12192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时间规格解析</a:t>
            </a:r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6877050" y="3302000"/>
            <a:ext cx="3384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内存规格解析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58750" y="8890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文本框 5"/>
          <p:cNvSpPr txBox="1"/>
          <p:nvPr/>
        </p:nvSpPr>
        <p:spPr>
          <a:xfrm>
            <a:off x="621030" y="412750"/>
            <a:ext cx="5606415" cy="6591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3200">
                <a:latin typeface="黑体" panose="02010609060101010101" charset="-122"/>
                <a:ea typeface="黑体" panose="02010609060101010101" charset="-122"/>
              </a:rPr>
              <a:t>命令行选项处理模块</a:t>
            </a:r>
            <a:endParaRPr lang="zh-CN" altLang="en-US" sz="320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710" y="1238250"/>
            <a:ext cx="5626735" cy="52057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507480" y="539750"/>
            <a:ext cx="5606415" cy="6591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3200">
                <a:latin typeface="黑体" panose="02010609060101010101" charset="-122"/>
                <a:ea typeface="黑体" panose="02010609060101010101" charset="-122"/>
              </a:rPr>
              <a:t>GOTO</a:t>
            </a:r>
            <a:r>
              <a:rPr lang="zh-CN" altLang="en-US" sz="3200">
                <a:latin typeface="黑体" panose="02010609060101010101" charset="-122"/>
                <a:ea typeface="黑体" panose="02010609060101010101" charset="-122"/>
              </a:rPr>
              <a:t>程序创建模块</a:t>
            </a:r>
            <a:endParaRPr lang="zh-CN" altLang="en-US" sz="320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730" y="1128395"/>
            <a:ext cx="4671060" cy="452247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730" y="5650865"/>
            <a:ext cx="4078605" cy="10661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58750" y="8890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文本框 5"/>
          <p:cNvSpPr txBox="1"/>
          <p:nvPr/>
        </p:nvSpPr>
        <p:spPr>
          <a:xfrm>
            <a:off x="621030" y="412750"/>
            <a:ext cx="5606415" cy="6591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3200">
                <a:latin typeface="黑体" panose="02010609060101010101" charset="-122"/>
                <a:ea typeface="黑体" panose="02010609060101010101" charset="-122"/>
              </a:rPr>
              <a:t>验证策略执行模块</a:t>
            </a:r>
            <a:endParaRPr lang="zh-CN" altLang="en-US" sz="320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645" y="1918970"/>
            <a:ext cx="6191885" cy="34632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20180" y="412750"/>
            <a:ext cx="5606415" cy="6591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3200">
                <a:latin typeface="黑体" panose="02010609060101010101" charset="-122"/>
                <a:ea typeface="黑体" panose="02010609060101010101" charset="-122"/>
              </a:rPr>
              <a:t>并行处理模块</a:t>
            </a:r>
            <a:endParaRPr lang="zh-CN" altLang="en-US" sz="320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200" y="1071880"/>
            <a:ext cx="4524375" cy="51568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58750" y="8890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文本框 5"/>
          <p:cNvSpPr txBox="1"/>
          <p:nvPr/>
        </p:nvSpPr>
        <p:spPr>
          <a:xfrm>
            <a:off x="621030" y="412750"/>
            <a:ext cx="5606415" cy="6591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3200">
                <a:latin typeface="黑体" panose="02010609060101010101" charset="-122"/>
                <a:ea typeface="黑体" panose="02010609060101010101" charset="-122"/>
              </a:rPr>
              <a:t>输出模块</a:t>
            </a:r>
            <a:endParaRPr lang="zh-CN" altLang="en-US" sz="32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20180" y="412750"/>
            <a:ext cx="5606415" cy="6591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3200">
                <a:latin typeface="黑体" panose="02010609060101010101" charset="-122"/>
                <a:ea typeface="黑体" panose="02010609060101010101" charset="-122"/>
              </a:rPr>
              <a:t>属性监视器模块</a:t>
            </a:r>
            <a:endParaRPr lang="zh-CN" altLang="en-US" sz="320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390" y="1590040"/>
            <a:ext cx="5720080" cy="32137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715" y="1590040"/>
            <a:ext cx="5608955" cy="319278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6:35:26-d3jn7jgs8jdo4os5dj50.jpg"/>
          <p:cNvPicPr>
            <a:picLocks noChangeAspect="1"/>
          </p:cNvPicPr>
          <p:nvPr/>
        </p:nvPicPr>
        <p:blipFill>
          <a:blip r:embed="rId2"/>
          <a:srcRect t="104" b="104"/>
          <a:stretch>
            <a:fillRect/>
          </a:stretch>
        </p:blipFill>
        <p:spPr>
          <a:xfrm>
            <a:off x="0" y="3175"/>
            <a:ext cx="12192000" cy="685546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19100" y="2440940"/>
            <a:ext cx="7735570" cy="180467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46000"/>
                </a:srgbClr>
              </a:gs>
              <a:gs pos="30000">
                <a:srgbClr val="F9FBFD">
                  <a:alpha val="69000"/>
                </a:srgbClr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</p:spPr>
      </p:sp>
      <p:sp>
        <p:nvSpPr>
          <p:cNvPr id="4" name="Text 1"/>
          <p:cNvSpPr/>
          <p:nvPr/>
        </p:nvSpPr>
        <p:spPr>
          <a:xfrm>
            <a:off x="419100" y="2440940"/>
            <a:ext cx="7735570" cy="18046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6745" y="3177540"/>
            <a:ext cx="11033760" cy="89344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6" name="Text 3"/>
          <p:cNvSpPr/>
          <p:nvPr/>
        </p:nvSpPr>
        <p:spPr>
          <a:xfrm>
            <a:off x="626745" y="3177540"/>
            <a:ext cx="11033760" cy="893445"/>
          </a:xfrm>
          <a:prstGeom prst="rect">
            <a:avLst/>
          </a:prstGeom>
          <a:noFill/>
        </p:spPr>
        <p:txBody>
          <a:bodyPr wrap="square" lIns="45720" tIns="91440" rIns="91440" bIns="45720" rtlCol="0" anchor="b"/>
          <a:lstStyle/>
          <a:p>
            <a:pPr>
              <a:lnSpc>
                <a:spcPct val="130000"/>
              </a:lnSpc>
            </a:pPr>
            <a:r>
              <a:rPr lang="en-US" sz="5400" dirty="0">
                <a:solidFill>
                  <a:srgbClr val="00000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感谢您的观看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6745" y="2440305"/>
            <a:ext cx="9281795" cy="70929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8" name="Text 5"/>
          <p:cNvSpPr/>
          <p:nvPr/>
        </p:nvSpPr>
        <p:spPr>
          <a:xfrm>
            <a:off x="626745" y="2440305"/>
            <a:ext cx="9281795" cy="709295"/>
          </a:xfrm>
          <a:prstGeom prst="rect">
            <a:avLst/>
          </a:prstGeom>
          <a:noFill/>
        </p:spPr>
        <p:txBody>
          <a:bodyPr wrap="square" lIns="45720" tIns="91440" rIns="91440" bIns="45720" rtlCol="0" anchor="b"/>
          <a:lstStyle/>
          <a:p>
            <a:pPr>
              <a:lnSpc>
                <a:spcPct val="130000"/>
              </a:lnSpc>
            </a:pPr>
            <a:r>
              <a:rPr lang="en-US" sz="3200" dirty="0">
                <a:solidFill>
                  <a:srgbClr val="0439E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THANK YOU FOR READING！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26745" y="6134418"/>
            <a:ext cx="4345305" cy="33147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1" name="Text 8"/>
          <p:cNvSpPr/>
          <p:nvPr/>
        </p:nvSpPr>
        <p:spPr>
          <a:xfrm>
            <a:off x="7240270" y="6174712"/>
            <a:ext cx="3091815" cy="291493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90000"/>
              </a:lnSpc>
            </a:pPr>
            <a:endParaRPr lang="en-US" sz="1600" dirty="0"/>
          </a:p>
        </p:txBody>
      </p:sp>
      <p:pic>
        <p:nvPicPr>
          <p:cNvPr id="20" name="Image 2" descr="https://kimi-img.moonshot.cn/pub/slides/slides_tmpl/image/25-10-09-16:35:24-d3jn7j0s8jdo4os5div0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772795" y="534035"/>
            <a:ext cx="762000" cy="76200"/>
          </a:xfrm>
          <a:prstGeom prst="rect">
            <a:avLst/>
          </a:prstGeom>
        </p:spPr>
      </p:pic>
      <p:pic>
        <p:nvPicPr>
          <p:cNvPr id="21" name="Image 3" descr="https://kimi-img.moonshot.cn/pub/slides/slides_tmpl/image/25-10-09-16:35:24-d3jn7j0s8jdo4os5div0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772795" y="664845"/>
            <a:ext cx="762000" cy="762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6:35:26-d3jn7jgs8jdo4os5dj50.jpg"/>
          <p:cNvPicPr>
            <a:picLocks noChangeAspect="1"/>
          </p:cNvPicPr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09-16:35:24-d3jn7j0s8jdo4os5div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505" y="3536315"/>
            <a:ext cx="6823710" cy="7366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499889" y="2317433"/>
            <a:ext cx="1618942" cy="130746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0439E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01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3005773" y="3643630"/>
            <a:ext cx="6607175" cy="5219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400" dirty="0">
                <a:solidFill>
                  <a:srgbClr val="0D0D0D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ESBMC</a:t>
            </a:r>
            <a:r>
              <a:rPr lang="zh-CN" altLang="en-US" sz="3400" dirty="0">
                <a:solidFill>
                  <a:srgbClr val="0D0D0D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简介</a:t>
            </a:r>
            <a:endParaRPr lang="zh-CN" altLang="en-US" sz="3400" dirty="0">
              <a:solidFill>
                <a:srgbClr val="0D0D0D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</p:txBody>
      </p:sp>
      <p:pic>
        <p:nvPicPr>
          <p:cNvPr id="14" name="Image 3" descr="https://kimi-img.moonshot.cn/pub/slides/slides_tmpl/image/25-10-09-16:35:24-d3jn7j0s8jdo4os5div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851535" y="630555"/>
            <a:ext cx="762000" cy="76200"/>
          </a:xfrm>
          <a:prstGeom prst="rect">
            <a:avLst/>
          </a:prstGeom>
        </p:spPr>
      </p:pic>
      <p:pic>
        <p:nvPicPr>
          <p:cNvPr id="15" name="Image 4" descr="https://kimi-img.moonshot.cn/pub/slides/slides_tmpl/image/25-10-09-16:35:24-d3jn7j0s8jdo4os5div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851535" y="761365"/>
            <a:ext cx="762000" cy="762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369185" y="516255"/>
            <a:ext cx="7453630" cy="5670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chemeClr val="tx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ESBMC：工业级多语言验证引擎</a:t>
            </a:r>
            <a:endParaRPr lang="en-US" sz="3600" b="1" dirty="0">
              <a:solidFill>
                <a:schemeClr val="tx2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83565" y="1393190"/>
            <a:ext cx="11200130" cy="13252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altLang="zh-CN" sz="2400" dirty="0"/>
              <a:t>ESBMC </a:t>
            </a:r>
            <a:r>
              <a:rPr lang="zh-CN" altLang="en-US" sz="2400" dirty="0"/>
              <a:t>是一个成熟的、工业级的软件验证工具，其主要目标是自动检测（或证明不存在）</a:t>
            </a:r>
            <a:r>
              <a:rPr lang="en-US" altLang="zh-CN" sz="2400" dirty="0"/>
              <a:t>C/C++ </a:t>
            </a:r>
            <a:r>
              <a:rPr lang="zh-CN" altLang="en-US" sz="2400" dirty="0"/>
              <a:t>等程序中的运行时错误。它不需要开发者在代码中添加特殊的注解，就能自动检查一系列预定义的关键安全属性，以及开发者自定义的断言。</a:t>
            </a:r>
            <a:endParaRPr lang="zh-CN" alt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583565" y="3028315"/>
            <a:ext cx="9787255" cy="32378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zh-CN" altLang="en-US" sz="1600" dirty="0"/>
          </a:p>
        </p:txBody>
      </p:sp>
      <p:sp>
        <p:nvSpPr>
          <p:cNvPr id="20" name="文本框 19"/>
          <p:cNvSpPr txBox="1"/>
          <p:nvPr/>
        </p:nvSpPr>
        <p:spPr>
          <a:xfrm>
            <a:off x="501015" y="2973070"/>
            <a:ext cx="11282680" cy="7321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b="1" dirty="0">
                <a:latin typeface="Noto Sans SC" panose="020B0200000000000000" pitchFamily="34" charset="-122"/>
                <a:ea typeface="Noto Sans SC" panose="020B0200000000000000" pitchFamily="34" charset="-122"/>
              </a:rPr>
              <a:t>历史历程</a:t>
            </a:r>
            <a:endParaRPr lang="en-US" altLang="zh-CN" sz="3200" b="1" dirty="0">
              <a:latin typeface="Noto Sans SC" panose="020B0200000000000000" pitchFamily="34" charset="-122"/>
              <a:ea typeface="Noto Sans SC" panose="020B02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28015" y="3828415"/>
            <a:ext cx="1099947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1.2000 </a:t>
            </a:r>
            <a:r>
              <a:rPr lang="zh-CN" altLang="en-US" dirty="0"/>
              <a:t>年代初</a:t>
            </a:r>
            <a:r>
              <a:rPr lang="en-US" altLang="zh-CN" dirty="0"/>
              <a:t>,CBMC </a:t>
            </a:r>
            <a:r>
              <a:rPr lang="zh-CN" altLang="en-US" dirty="0"/>
              <a:t>诞生</a:t>
            </a:r>
            <a:r>
              <a:rPr lang="en-US" altLang="zh-CN" dirty="0"/>
              <a:t>,</a:t>
            </a:r>
            <a:r>
              <a:rPr lang="zh-CN" altLang="en-US" dirty="0"/>
              <a:t>它主要使用</a:t>
            </a:r>
            <a:r>
              <a:rPr lang="en-US" altLang="zh-CN" dirty="0"/>
              <a:t> SAT </a:t>
            </a:r>
            <a:r>
              <a:rPr lang="zh-CN" altLang="en-US" dirty="0"/>
              <a:t>求解器。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dirty="0"/>
              <a:t>2.2010-2012 </a:t>
            </a:r>
            <a:r>
              <a:rPr lang="zh-CN" altLang="en-US" dirty="0"/>
              <a:t>年</a:t>
            </a:r>
            <a:r>
              <a:rPr lang="en-US" altLang="zh-CN" dirty="0"/>
              <a:t>,ESBMC </a:t>
            </a:r>
            <a:r>
              <a:rPr lang="zh-CN" altLang="en-US" dirty="0"/>
              <a:t>的设计目标是深度集成和优化</a:t>
            </a:r>
            <a:r>
              <a:rPr lang="en-US" altLang="zh-CN" dirty="0"/>
              <a:t> SMT </a:t>
            </a:r>
            <a:r>
              <a:rPr lang="zh-CN" altLang="en-US" dirty="0"/>
              <a:t>求解器。</a:t>
            </a:r>
            <a:endParaRPr lang="zh-CN" altLang="en-US" dirty="0"/>
          </a:p>
          <a:p>
            <a:endParaRPr lang="zh-CN" altLang="en-US" dirty="0"/>
          </a:p>
          <a:p>
            <a:r>
              <a:rPr lang="en-US" altLang="zh-CN" dirty="0"/>
              <a:t>3.2012 </a:t>
            </a:r>
            <a:r>
              <a:rPr lang="zh-CN" altLang="en-US" dirty="0"/>
              <a:t>年后</a:t>
            </a:r>
            <a:r>
              <a:rPr lang="en-US" altLang="zh-CN" dirty="0"/>
              <a:t>,</a:t>
            </a:r>
            <a:r>
              <a:rPr lang="zh-CN" altLang="en-US" dirty="0"/>
              <a:t>实现了上下文有界</a:t>
            </a:r>
            <a:r>
              <a:rPr lang="en-US" altLang="zh-CN" dirty="0"/>
              <a:t> (Context-Bounding) </a:t>
            </a:r>
            <a:r>
              <a:rPr lang="zh-CN" altLang="en-US" dirty="0"/>
              <a:t>算法。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dirty="0"/>
              <a:t>4.2010 </a:t>
            </a:r>
            <a:r>
              <a:rPr lang="zh-CN" altLang="en-US" dirty="0"/>
              <a:t>年代中至今</a:t>
            </a:r>
            <a:r>
              <a:rPr lang="en-US" altLang="zh-CN" dirty="0"/>
              <a:t>,ESBMC </a:t>
            </a:r>
            <a:r>
              <a:rPr lang="zh-CN" altLang="en-US" dirty="0"/>
              <a:t>已成为学术界和工业界用于深度代码验证的重要工具之一。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58750" y="8890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" name="文本框 1"/>
          <p:cNvSpPr txBox="1"/>
          <p:nvPr/>
        </p:nvSpPr>
        <p:spPr>
          <a:xfrm>
            <a:off x="3898900" y="336550"/>
            <a:ext cx="41148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 b="1"/>
              <a:t>应用</a:t>
            </a:r>
            <a:endParaRPr lang="zh-CN" altLang="en-US" sz="3200" b="1"/>
          </a:p>
        </p:txBody>
      </p:sp>
      <p:sp>
        <p:nvSpPr>
          <p:cNvPr id="5" name="文本框 4"/>
          <p:cNvSpPr txBox="1"/>
          <p:nvPr/>
        </p:nvSpPr>
        <p:spPr>
          <a:xfrm>
            <a:off x="609600" y="1047750"/>
            <a:ext cx="1103630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</a:t>
            </a:r>
            <a:r>
              <a:rPr lang="en-US" altLang="zh-CN" b="1"/>
              <a:t>1.</a:t>
            </a:r>
            <a:r>
              <a:rPr lang="zh-CN" altLang="en-US" b="1"/>
              <a:t>软件缺陷检测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这是</a:t>
            </a:r>
            <a:r>
              <a:rPr lang="en-US" altLang="zh-CN"/>
              <a:t>ESBMC</a:t>
            </a:r>
            <a:r>
              <a:rPr lang="zh-CN" altLang="en-US"/>
              <a:t>最直接和最常见的应用。它可以自动检测出</a:t>
            </a:r>
            <a:r>
              <a:rPr lang="en-US" altLang="zh-CN"/>
              <a:t>C/C++</a:t>
            </a:r>
            <a:r>
              <a:rPr lang="zh-CN" altLang="en-US"/>
              <a:t>等程序中多种常见的、难以通过测试发现的底层错误。例如内存安全违规，并发错误。用户自定义断言</a:t>
            </a:r>
            <a:r>
              <a:rPr lang="zh-CN" altLang="en-US"/>
              <a:t>等。</a:t>
            </a:r>
            <a:endParaRPr lang="zh-CN" altLang="en-US"/>
          </a:p>
          <a:p>
            <a:endParaRPr lang="en-US" altLang="zh-CN" b="1"/>
          </a:p>
          <a:p>
            <a:r>
              <a:rPr lang="en-US" altLang="zh-CN" b="1"/>
              <a:t>2.</a:t>
            </a:r>
            <a:r>
              <a:rPr lang="zh-CN" altLang="en-US" b="1"/>
              <a:t>安全漏洞挖掘</a:t>
            </a:r>
            <a:endParaRPr lang="zh-CN" altLang="en-US" b="1"/>
          </a:p>
          <a:p>
            <a:endParaRPr lang="zh-CN" altLang="en-US"/>
          </a:p>
          <a:p>
            <a:r>
              <a:rPr lang="zh-CN" altLang="en-US"/>
              <a:t>许多安全漏洞本质上是特殊的软件缺陷。</a:t>
            </a:r>
            <a:r>
              <a:rPr lang="en-US" altLang="zh-CN"/>
              <a:t>ESBMC</a:t>
            </a:r>
            <a:r>
              <a:rPr lang="zh-CN" altLang="en-US"/>
              <a:t>被广泛应用于挖掘</a:t>
            </a:r>
            <a:r>
              <a:rPr lang="en-US" altLang="zh-CN"/>
              <a:t>C/C++</a:t>
            </a:r>
            <a:r>
              <a:rPr lang="zh-CN" altLang="en-US"/>
              <a:t>程序中的安全漏洞，尤其是在嵌入式设备和系统软件中。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3.</a:t>
            </a:r>
            <a:r>
              <a:rPr lang="zh-CN" altLang="en-US" b="1"/>
              <a:t>嵌入式与实时系统验证</a:t>
            </a:r>
            <a:endParaRPr lang="zh-CN" altLang="en-US" b="1"/>
          </a:p>
          <a:p>
            <a:endParaRPr lang="zh-CN" altLang="en-US"/>
          </a:p>
          <a:p>
            <a:r>
              <a:rPr lang="zh-CN" altLang="en-US"/>
              <a:t>这是</a:t>
            </a:r>
            <a:r>
              <a:rPr lang="en-US" altLang="zh-CN"/>
              <a:t>ESBMC</a:t>
            </a:r>
            <a:r>
              <a:rPr lang="zh-CN" altLang="en-US"/>
              <a:t>的传统优势领域，因为这类系统通常对可靠性和安全性要求极高。包括汽车软件，航空航天，物联网设备等</a:t>
            </a:r>
            <a:r>
              <a:rPr lang="zh-CN" altLang="en-US"/>
              <a:t>方面。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4.</a:t>
            </a:r>
            <a:r>
              <a:rPr lang="zh-CN" altLang="en-US" b="1"/>
              <a:t>验证特定算法与数据结构的不变性</a:t>
            </a:r>
            <a:endParaRPr lang="zh-CN" altLang="en-US" b="1"/>
          </a:p>
          <a:p>
            <a:endParaRPr lang="zh-CN" altLang="en-US"/>
          </a:p>
          <a:p>
            <a:r>
              <a:rPr lang="zh-CN" altLang="en-US"/>
              <a:t>对于实现复杂逻辑的模块，</a:t>
            </a:r>
            <a:r>
              <a:rPr lang="en-US" altLang="zh-CN"/>
              <a:t>ESBMC</a:t>
            </a:r>
            <a:r>
              <a:rPr lang="zh-CN" altLang="en-US"/>
              <a:t>可以形式化地证明其关键属性。例如数据结构不变性</a:t>
            </a:r>
            <a:r>
              <a:rPr lang="zh-CN" altLang="en-US"/>
              <a:t>和算法后置条件。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6:35:26-d3jn7jgs8jdo4os5dj50.jpg"/>
          <p:cNvPicPr>
            <a:picLocks noChangeAspect="1"/>
          </p:cNvPicPr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09-16:35:24-d3jn7j0s8jdo4os5div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505" y="3536315"/>
            <a:ext cx="6823710" cy="7366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499889" y="2317433"/>
            <a:ext cx="1618942" cy="131286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0439E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02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3005773" y="3643630"/>
            <a:ext cx="6607175" cy="5219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400" dirty="0">
                <a:solidFill>
                  <a:srgbClr val="0D0D0D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ESBMC</a:t>
            </a:r>
            <a:r>
              <a:rPr lang="zh-CN" altLang="en-US" sz="3400" dirty="0">
                <a:solidFill>
                  <a:srgbClr val="0D0D0D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原理</a:t>
            </a:r>
            <a:endParaRPr lang="zh-CN" altLang="en-US" sz="3400" dirty="0">
              <a:solidFill>
                <a:srgbClr val="0D0D0D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</p:txBody>
      </p:sp>
      <p:pic>
        <p:nvPicPr>
          <p:cNvPr id="14" name="Image 3" descr="https://kimi-img.moonshot.cn/pub/slides/slides_tmpl/image/25-10-09-16:35:24-d3jn7j0s8jdo4os5div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851535" y="630555"/>
            <a:ext cx="762000" cy="76200"/>
          </a:xfrm>
          <a:prstGeom prst="rect">
            <a:avLst/>
          </a:prstGeom>
        </p:spPr>
      </p:pic>
      <p:pic>
        <p:nvPicPr>
          <p:cNvPr id="15" name="Image 4" descr="https://kimi-img.moonshot.cn/pub/slides/slides_tmpl/image/25-10-09-16:35:24-d3jn7j0s8jdo4os5div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851535" y="761365"/>
            <a:ext cx="762000" cy="762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微信图片_20251115203730_249_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58750" y="8890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文本框 7"/>
          <p:cNvSpPr txBox="1"/>
          <p:nvPr/>
        </p:nvSpPr>
        <p:spPr>
          <a:xfrm>
            <a:off x="3737986" y="394064"/>
            <a:ext cx="4084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前端</a:t>
            </a:r>
            <a:endParaRPr lang="zh-CN" altLang="en-US" sz="3200" dirty="0"/>
          </a:p>
        </p:txBody>
      </p:sp>
      <p:sp>
        <p:nvSpPr>
          <p:cNvPr id="9" name="文本框 8"/>
          <p:cNvSpPr txBox="1"/>
          <p:nvPr/>
        </p:nvSpPr>
        <p:spPr>
          <a:xfrm>
            <a:off x="311499" y="1346200"/>
            <a:ext cx="98524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使用 </a:t>
            </a:r>
            <a:r>
              <a:rPr lang="en-US" altLang="zh-CN" sz="2400" dirty="0"/>
              <a:t>Clang</a:t>
            </a:r>
            <a:r>
              <a:rPr lang="zh-CN" altLang="en-US" sz="2400" dirty="0"/>
              <a:t>编译器的前端</a:t>
            </a:r>
            <a:r>
              <a:rPr lang="en-US" altLang="zh-CN" sz="2400" dirty="0"/>
              <a:t> </a:t>
            </a:r>
            <a:r>
              <a:rPr lang="zh-CN" altLang="en-US" sz="2400" dirty="0"/>
              <a:t>解析 </a:t>
            </a:r>
            <a:r>
              <a:rPr lang="en-US" altLang="zh-CN" sz="2400" dirty="0"/>
              <a:t>C /C++</a:t>
            </a:r>
            <a:r>
              <a:rPr lang="zh-CN" altLang="en-US" sz="2400" dirty="0"/>
              <a:t>代码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 </a:t>
            </a:r>
            <a:r>
              <a:rPr lang="zh-CN" altLang="en-US" sz="2400" dirty="0"/>
              <a:t>预处理 </a:t>
            </a:r>
            <a:r>
              <a:rPr lang="en-US" altLang="zh-CN" sz="2400" dirty="0"/>
              <a:t>(Preprocessing) </a:t>
            </a:r>
            <a:r>
              <a:rPr lang="zh-CN" altLang="en-US" sz="2400" dirty="0"/>
              <a:t>：处理头文件，进行宏展开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词法分析 </a:t>
            </a:r>
            <a:r>
              <a:rPr lang="en-US" altLang="zh-CN" sz="2400" dirty="0"/>
              <a:t>(Lexical Analysis)</a:t>
            </a:r>
            <a:r>
              <a:rPr lang="zh-CN" altLang="en-US" sz="2400" dirty="0"/>
              <a:t>：将源码切分分为</a:t>
            </a:r>
            <a:r>
              <a:rPr lang="en-US" altLang="zh-CN" sz="2400" dirty="0"/>
              <a:t>token</a:t>
            </a:r>
            <a:r>
              <a:rPr lang="zh-CN" altLang="en-US" sz="2400" dirty="0"/>
              <a:t>流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语法分析 </a:t>
            </a:r>
            <a:r>
              <a:rPr lang="en-US" altLang="zh-CN" sz="2400" dirty="0"/>
              <a:t>(Parsing) </a:t>
            </a:r>
            <a:r>
              <a:rPr lang="zh-CN" altLang="en-US" sz="2400" dirty="0"/>
              <a:t>：构建</a:t>
            </a:r>
            <a:r>
              <a:rPr lang="en-US" altLang="zh-CN" sz="2400" dirty="0"/>
              <a:t>AST</a:t>
            </a:r>
            <a:r>
              <a:rPr lang="zh-CN" altLang="en-US" sz="2400" dirty="0"/>
              <a:t>的节点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语义分析 </a:t>
            </a:r>
            <a:r>
              <a:rPr lang="en-US" altLang="zh-CN" sz="2400" dirty="0"/>
              <a:t>(Semantic Analysis)</a:t>
            </a:r>
            <a:r>
              <a:rPr lang="zh-CN" altLang="en-US" sz="2400" dirty="0"/>
              <a:t>：类型检查，符号解析等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AST </a:t>
            </a:r>
            <a:r>
              <a:rPr lang="zh-CN" altLang="en-US" sz="2400" dirty="0"/>
              <a:t>构建和优化</a:t>
            </a:r>
            <a:endParaRPr lang="zh-CN" altLang="en-US" sz="24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129" y="3724862"/>
            <a:ext cx="3899880" cy="288041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859" y="3351126"/>
            <a:ext cx="5210071" cy="332098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58750" y="8890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" name="文本框 1"/>
          <p:cNvSpPr txBox="1"/>
          <p:nvPr/>
        </p:nvSpPr>
        <p:spPr>
          <a:xfrm>
            <a:off x="3411415" y="655917"/>
            <a:ext cx="4622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GOTO </a:t>
            </a:r>
            <a:r>
              <a:rPr lang="zh-CN" altLang="en-US" sz="3200" dirty="0"/>
              <a:t>程序生成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457199" y="1346200"/>
            <a:ext cx="1154053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GOTO </a:t>
            </a:r>
            <a:r>
              <a:rPr lang="zh-CN" altLang="en-US" dirty="0"/>
              <a:t>程序是 </a:t>
            </a:r>
            <a:r>
              <a:rPr lang="en-US" altLang="zh-CN" dirty="0"/>
              <a:t>ESBMC </a:t>
            </a:r>
            <a:r>
              <a:rPr lang="zh-CN" altLang="en-US" dirty="0"/>
              <a:t>中的</a:t>
            </a:r>
            <a:r>
              <a:rPr lang="zh-CN" altLang="en-US" b="1" dirty="0"/>
              <a:t>核心中间表示 </a:t>
            </a:r>
            <a:r>
              <a:rPr lang="en-US" altLang="zh-CN" b="1" dirty="0"/>
              <a:t>(Intermediate Representation, IR)</a:t>
            </a:r>
            <a:r>
              <a:rPr lang="zh-CN" altLang="en-US" dirty="0"/>
              <a:t>，它是一种简化的、接近汇编的指令序列，将复杂的 </a:t>
            </a:r>
            <a:r>
              <a:rPr lang="en-US" altLang="zh-CN" dirty="0"/>
              <a:t>C/C++ </a:t>
            </a:r>
            <a:r>
              <a:rPr lang="zh-CN" altLang="en-US" dirty="0"/>
              <a:t>代码转换为适合形式化验证的格式。</a:t>
            </a:r>
            <a:endParaRPr lang="en-US" altLang="zh-CN" dirty="0"/>
          </a:p>
          <a:p>
            <a:r>
              <a:rPr lang="zh-CN" altLang="en-US" b="1" dirty="0"/>
              <a:t>为什么需要 </a:t>
            </a:r>
            <a:r>
              <a:rPr lang="en-US" altLang="zh-CN" b="1" dirty="0"/>
              <a:t>GOTO </a:t>
            </a:r>
            <a:r>
              <a:rPr lang="zh-CN" altLang="en-US" b="1" dirty="0"/>
              <a:t>程序</a:t>
            </a:r>
            <a:endParaRPr lang="zh-CN" altLang="en-US" b="1" dirty="0"/>
          </a:p>
          <a:p>
            <a:r>
              <a:rPr lang="en-US" altLang="zh-CN" dirty="0"/>
              <a:t>C/C++ </a:t>
            </a:r>
            <a:r>
              <a:rPr lang="zh-CN" altLang="en-US" dirty="0"/>
              <a:t>语法复杂：循环、条件、函数调用等</a:t>
            </a:r>
            <a:endParaRPr lang="zh-CN" altLang="en-US" dirty="0"/>
          </a:p>
          <a:p>
            <a:r>
              <a:rPr lang="zh-CN" altLang="en-US" dirty="0"/>
              <a:t>隐式语义：类型转换、运算符优先级等，难以捕获</a:t>
            </a:r>
            <a:endParaRPr lang="zh-CN" altLang="en-US" dirty="0"/>
          </a:p>
          <a:p>
            <a:r>
              <a:rPr lang="zh-CN" altLang="en-US" dirty="0"/>
              <a:t>高级特征：面向对象、多态</a:t>
            </a:r>
            <a:endParaRPr lang="zh-CN" altLang="en-US" dirty="0"/>
          </a:p>
          <a:p>
            <a:r>
              <a:rPr lang="en-US" altLang="zh-CN" b="1" dirty="0"/>
              <a:t>GOTO </a:t>
            </a:r>
            <a:r>
              <a:rPr lang="zh-CN" altLang="en-US" b="1" dirty="0"/>
              <a:t>程序的优势</a:t>
            </a:r>
            <a:endParaRPr lang="zh-CN" altLang="en-US" b="1" dirty="0"/>
          </a:p>
          <a:p>
            <a:r>
              <a:rPr lang="zh-CN" altLang="en-US" dirty="0"/>
              <a:t>指令原子化：每条指令只做一件事，有专门的指令集</a:t>
            </a:r>
            <a:endParaRPr lang="zh-CN" altLang="en-US" dirty="0"/>
          </a:p>
          <a:p>
            <a:r>
              <a:rPr lang="zh-CN" altLang="en-US" dirty="0"/>
              <a:t>控制流显式化：所有跳转明确表示</a:t>
            </a:r>
            <a:endParaRPr lang="zh-CN" altLang="en-US" dirty="0"/>
          </a:p>
          <a:p>
            <a:r>
              <a:rPr lang="zh-CN" altLang="en-US" dirty="0"/>
              <a:t>便于符号执行和约束生成</a:t>
            </a:r>
            <a:endParaRPr lang="en-US" altLang="zh-CN" dirty="0"/>
          </a:p>
          <a:p>
            <a:r>
              <a:rPr lang="en-US" altLang="zh-CN" dirty="0"/>
              <a:t>// C </a:t>
            </a:r>
            <a:r>
              <a:rPr lang="zh-CN" altLang="en-US" dirty="0"/>
              <a:t>代码</a:t>
            </a:r>
            <a:endParaRPr lang="en-US" altLang="zh-CN" dirty="0"/>
          </a:p>
          <a:p>
            <a:r>
              <a:rPr lang="en-US" altLang="zh-CN" dirty="0"/>
              <a:t>assert(index &gt;= 0 &amp;&amp; index &lt; 5);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// GOTO </a:t>
            </a:r>
            <a:r>
              <a:rPr lang="zh-CN" altLang="en-US" dirty="0"/>
              <a:t>程序</a:t>
            </a:r>
            <a:br>
              <a:rPr lang="zh-CN" altLang="en-US" dirty="0"/>
            </a:br>
            <a:r>
              <a:rPr lang="en-US" altLang="zh-CN" dirty="0"/>
              <a:t>L11: ASSUME index &gt;= 0</a:t>
            </a:r>
            <a:br>
              <a:rPr lang="en-US" altLang="zh-CN" dirty="0"/>
            </a:br>
            <a:r>
              <a:rPr lang="en-US" altLang="zh-CN" dirty="0"/>
              <a:t>L12: ASSUME index &lt; 5</a:t>
            </a:r>
            <a:br>
              <a:rPr lang="en-US" altLang="zh-CN" dirty="0"/>
            </a:br>
            <a:r>
              <a:rPr lang="en-US" altLang="zh-CN" dirty="0"/>
              <a:t>L13: ASSERT FALSE 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9059" y="2115176"/>
            <a:ext cx="5883310" cy="462196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58750" y="8890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" name="文本框 1"/>
          <p:cNvSpPr txBox="1"/>
          <p:nvPr/>
        </p:nvSpPr>
        <p:spPr>
          <a:xfrm>
            <a:off x="3059722" y="482321"/>
            <a:ext cx="4938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/>
              <a:t>符号执行引擎</a:t>
            </a:r>
            <a:endParaRPr lang="zh-CN" altLang="en-US" sz="32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386862" y="1210826"/>
            <a:ext cx="1147019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符号化程序输入</a:t>
            </a:r>
            <a:r>
              <a:rPr lang="zh-CN" altLang="en-US" dirty="0"/>
              <a:t> </a:t>
            </a:r>
            <a:r>
              <a:rPr lang="en-US" altLang="zh-CN" dirty="0"/>
              <a:t>- </a:t>
            </a:r>
            <a:r>
              <a:rPr lang="zh-CN" altLang="en-US" dirty="0"/>
              <a:t>将程序的输入值用符号变量表示，使得程序能够同时考虑所有可能的输入值。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符号执行状态三元组：</a:t>
            </a:r>
            <a:r>
              <a:rPr lang="en-US" altLang="zh-CN" b="1" dirty="0"/>
              <a:t>State = (PC, Store, </a:t>
            </a:r>
            <a:r>
              <a:rPr lang="en-US" altLang="zh-CN" b="1" dirty="0" err="1"/>
              <a:t>PathCondition</a:t>
            </a:r>
            <a:r>
              <a:rPr lang="en-US" altLang="zh-CN" b="1" dirty="0"/>
              <a:t>)	</a:t>
            </a:r>
            <a:endParaRPr lang="zh-CN" alt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PC</a:t>
            </a:r>
            <a:r>
              <a:rPr lang="zh-CN" altLang="en-US" b="1" dirty="0"/>
              <a:t>：</a:t>
            </a:r>
            <a:r>
              <a:rPr lang="zh-CN" altLang="en-US" dirty="0"/>
              <a:t>程序计数器，当前执行位置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Store</a:t>
            </a:r>
            <a:r>
              <a:rPr lang="zh-CN" altLang="en-US" b="1" dirty="0"/>
              <a:t>：</a:t>
            </a:r>
            <a:r>
              <a:rPr lang="zh-CN" altLang="en-US" dirty="0"/>
              <a:t>存储变量到符号表达式的映射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err="1"/>
              <a:t>PathCondition</a:t>
            </a:r>
            <a:r>
              <a:rPr lang="en-US" altLang="zh-CN" b="1" dirty="0"/>
              <a:t> </a:t>
            </a:r>
            <a:r>
              <a:rPr lang="zh-CN" altLang="en-US" b="1" dirty="0"/>
              <a:t>：</a:t>
            </a:r>
            <a:r>
              <a:rPr lang="zh-CN" altLang="en-US" dirty="0"/>
              <a:t>到达当前状态必须满足的约束集合，累积的约束集合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r>
              <a:rPr lang="zh-CN" altLang="en-US" dirty="0"/>
              <a:t>状态变化示例：</a:t>
            </a:r>
            <a:endParaRPr lang="en-US" altLang="zh-CN" dirty="0"/>
          </a:p>
          <a:p>
            <a:r>
              <a:rPr lang="en-US" altLang="zh-CN" dirty="0"/>
              <a:t>S₁ = ⟨PC=2, </a:t>
            </a:r>
            <a:r>
              <a:rPr lang="el-GR" altLang="zh-CN" dirty="0"/>
              <a:t>σ={</a:t>
            </a:r>
            <a:r>
              <a:rPr lang="en-US" altLang="zh-CN" dirty="0"/>
              <a:t>x→</a:t>
            </a:r>
            <a:r>
              <a:rPr lang="el-GR" altLang="zh-CN" dirty="0"/>
              <a:t>α, </a:t>
            </a:r>
            <a:r>
              <a:rPr lang="en-US" altLang="zh-CN" dirty="0"/>
              <a:t>y→</a:t>
            </a:r>
            <a:r>
              <a:rPr lang="el-GR" altLang="zh-CN" dirty="0"/>
              <a:t>β}, π=</a:t>
            </a:r>
            <a:r>
              <a:rPr lang="en-US" altLang="zh-CN" dirty="0"/>
              <a:t>true⟩</a:t>
            </a:r>
            <a:endParaRPr lang="en-US" altLang="zh-CN" dirty="0"/>
          </a:p>
          <a:p>
            <a:r>
              <a:rPr lang="zh-CN" altLang="en-US" dirty="0"/>
              <a:t>执行</a:t>
            </a:r>
            <a:r>
              <a:rPr lang="en-US" altLang="zh-CN" dirty="0"/>
              <a:t>z = x + y</a:t>
            </a:r>
            <a:endParaRPr lang="en-US" altLang="zh-CN" dirty="0"/>
          </a:p>
          <a:p>
            <a:r>
              <a:rPr lang="en-US" altLang="zh-CN" dirty="0"/>
              <a:t>S₂ = ⟨PC=3, </a:t>
            </a:r>
            <a:r>
              <a:rPr lang="el-GR" altLang="zh-CN" dirty="0"/>
              <a:t>σ={</a:t>
            </a:r>
            <a:r>
              <a:rPr lang="en-US" altLang="zh-CN" dirty="0"/>
              <a:t>x→</a:t>
            </a:r>
            <a:r>
              <a:rPr lang="el-GR" altLang="zh-CN" dirty="0"/>
              <a:t>α, </a:t>
            </a:r>
            <a:r>
              <a:rPr lang="en-US" altLang="zh-CN" dirty="0"/>
              <a:t>y→</a:t>
            </a:r>
            <a:r>
              <a:rPr lang="el-GR" altLang="zh-CN" dirty="0"/>
              <a:t>β, </a:t>
            </a:r>
            <a:r>
              <a:rPr lang="en-US" altLang="zh-CN" dirty="0"/>
              <a:t>z→(</a:t>
            </a:r>
            <a:r>
              <a:rPr lang="el-GR" altLang="zh-CN" dirty="0"/>
              <a:t>α+β)}, π=</a:t>
            </a:r>
            <a:r>
              <a:rPr lang="en-US" altLang="zh-CN" dirty="0"/>
              <a:t>true⟩</a:t>
            </a:r>
            <a:endParaRPr lang="en-US" altLang="zh-CN" dirty="0"/>
          </a:p>
          <a:p>
            <a:r>
              <a:rPr lang="zh-CN" altLang="en-US" dirty="0"/>
              <a:t>执行状态分叉（</a:t>
            </a:r>
            <a:r>
              <a:rPr lang="en-US" altLang="zh-CN" dirty="0"/>
              <a:t>if</a:t>
            </a:r>
            <a:r>
              <a:rPr lang="el-GR" altLang="zh-CN" dirty="0"/>
              <a:t> </a:t>
            </a:r>
            <a:r>
              <a:rPr lang="en-US" altLang="zh-CN" dirty="0"/>
              <a:t>(</a:t>
            </a:r>
            <a:r>
              <a:rPr lang="el-GR" altLang="zh-CN" dirty="0"/>
              <a:t>α+β&gt;10</a:t>
            </a:r>
            <a:r>
              <a:rPr lang="en-US" altLang="zh-CN" dirty="0"/>
              <a:t>)</a:t>
            </a:r>
            <a:r>
              <a:rPr lang="el-GR" altLang="zh-CN" dirty="0"/>
              <a:t> </a:t>
            </a:r>
            <a:r>
              <a:rPr lang="zh-CN" altLang="en-US" dirty="0"/>
              <a:t>）</a:t>
            </a:r>
            <a:endParaRPr lang="zh-CN" altLang="en-US" dirty="0"/>
          </a:p>
          <a:p>
            <a:r>
              <a:rPr lang="en-US" altLang="zh-CN" dirty="0"/>
              <a:t>True</a:t>
            </a:r>
            <a:r>
              <a:rPr lang="zh-CN" altLang="en-US" dirty="0"/>
              <a:t>分支 </a:t>
            </a:r>
            <a:r>
              <a:rPr lang="en-US" altLang="zh-CN" dirty="0"/>
              <a:t>: S₃ₜ = ⟨PC=4, </a:t>
            </a:r>
            <a:r>
              <a:rPr lang="el-GR" altLang="zh-CN" dirty="0"/>
              <a:t>σ={</a:t>
            </a:r>
            <a:r>
              <a:rPr lang="en-US" altLang="zh-CN" dirty="0"/>
              <a:t>x→</a:t>
            </a:r>
            <a:r>
              <a:rPr lang="el-GR" altLang="zh-CN" dirty="0"/>
              <a:t>α, </a:t>
            </a:r>
            <a:r>
              <a:rPr lang="en-US" altLang="zh-CN" dirty="0"/>
              <a:t>y→</a:t>
            </a:r>
            <a:r>
              <a:rPr lang="el-GR" altLang="zh-CN" dirty="0"/>
              <a:t>β, </a:t>
            </a:r>
            <a:r>
              <a:rPr lang="en-US" altLang="zh-CN" dirty="0"/>
              <a:t>z→(</a:t>
            </a:r>
            <a:r>
              <a:rPr lang="el-GR" altLang="zh-CN" dirty="0"/>
              <a:t>α+β)}, π=(α+β&gt;10)⟩</a:t>
            </a:r>
            <a:endParaRPr lang="en-US" altLang="zh-CN" dirty="0"/>
          </a:p>
          <a:p>
            <a:r>
              <a:rPr lang="en-US" altLang="zh-CN" dirty="0"/>
              <a:t>False</a:t>
            </a:r>
            <a:r>
              <a:rPr lang="zh-CN" altLang="en-US" dirty="0"/>
              <a:t>分支</a:t>
            </a:r>
            <a:r>
              <a:rPr lang="en-US" altLang="zh-CN" dirty="0"/>
              <a:t>:</a:t>
            </a:r>
            <a:r>
              <a:rPr lang="en-US" altLang="zh-CN" dirty="0" err="1"/>
              <a:t>S₃f</a:t>
            </a:r>
            <a:r>
              <a:rPr lang="en-US" altLang="zh-CN" dirty="0"/>
              <a:t> = ⟨PC=6, </a:t>
            </a:r>
            <a:r>
              <a:rPr lang="el-GR" altLang="zh-CN" dirty="0"/>
              <a:t>σ={</a:t>
            </a:r>
            <a:r>
              <a:rPr lang="en-US" altLang="zh-CN" dirty="0"/>
              <a:t>x→</a:t>
            </a:r>
            <a:r>
              <a:rPr lang="el-GR" altLang="zh-CN" dirty="0"/>
              <a:t>α, </a:t>
            </a:r>
            <a:r>
              <a:rPr lang="en-US" altLang="zh-CN" dirty="0"/>
              <a:t>y→</a:t>
            </a:r>
            <a:r>
              <a:rPr lang="el-GR" altLang="zh-CN" dirty="0"/>
              <a:t>β, </a:t>
            </a:r>
            <a:r>
              <a:rPr lang="en-US" altLang="zh-CN" dirty="0"/>
              <a:t>z→(</a:t>
            </a:r>
            <a:r>
              <a:rPr lang="el-GR" altLang="zh-CN" dirty="0"/>
              <a:t>α+β)}, π=(α+β≤10)⟩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2246</Words>
  <Application>WPS 演示</Application>
  <PresentationFormat>宽屏</PresentationFormat>
  <Paragraphs>164</Paragraphs>
  <Slides>17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0" baseType="lpstr">
      <vt:lpstr>Arial</vt:lpstr>
      <vt:lpstr>宋体</vt:lpstr>
      <vt:lpstr>Wingdings</vt:lpstr>
      <vt:lpstr>MiSans</vt:lpstr>
      <vt:lpstr>MiSans</vt:lpstr>
      <vt:lpstr>Noto Sans SC</vt:lpstr>
      <vt:lpstr>Noto Sans SC</vt:lpstr>
      <vt:lpstr>黑体</vt:lpstr>
      <vt:lpstr>Calibri</vt:lpstr>
      <vt:lpstr>微软雅黑</vt:lpstr>
      <vt:lpstr>Arial Unicode MS</vt:lpstr>
      <vt:lpstr>等线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ESBMC：软件验证的技术演进与实践</dc:title>
  <dc:creator>Kimi</dc:creator>
  <dc:subject>ESBMC：软件验证的技术演进与实践</dc:subject>
  <cp:lastModifiedBy>Dimple</cp:lastModifiedBy>
  <cp:revision>17</cp:revision>
  <dcterms:created xsi:type="dcterms:W3CDTF">2025-11-15T13:44:00Z</dcterms:created>
  <dcterms:modified xsi:type="dcterms:W3CDTF">2025-11-17T15:05:44Z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{"Label":"ESBMC：软件验证的技术演进与实践","ContentProducer":"001191110108MACG2KBH8F10000","ProduceID":"d4c81j4r4djr470c0450","ReservedCode1":"","ContentPropagator":"001191110108MACG2KBH8F20000","PropagateID":"d4c81j4r4djr470c0450","ReservedCode2":""}</vt:lpwstr>
  </property>
  <property fmtid="{D5CDD505-2E9C-101B-9397-08002B2CF9AE}" pid="3" name="ICV">
    <vt:lpwstr>BB20CE6981B94F0783FCF45DEC71E974_13</vt:lpwstr>
  </property>
  <property fmtid="{D5CDD505-2E9C-101B-9397-08002B2CF9AE}" pid="4" name="KSOProductBuildVer">
    <vt:lpwstr>2052-12.1.0.23542</vt:lpwstr>
  </property>
</Properties>
</file>